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258" r:id="rId2"/>
    <p:sldId id="259" r:id="rId3"/>
    <p:sldId id="296" r:id="rId4"/>
    <p:sldId id="297" r:id="rId5"/>
    <p:sldId id="298" r:id="rId6"/>
    <p:sldId id="260" r:id="rId7"/>
    <p:sldId id="299" r:id="rId8"/>
    <p:sldId id="300" r:id="rId9"/>
    <p:sldId id="276" r:id="rId10"/>
    <p:sldId id="301" r:id="rId11"/>
    <p:sldId id="302" r:id="rId12"/>
    <p:sldId id="303" r:id="rId13"/>
  </p:sldIdLst>
  <p:sldSz cx="9144000" cy="6858000" type="screen4x3"/>
  <p:notesSz cx="6813550" cy="9945688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32787"/>
    <p:restoredTop sz="90929"/>
  </p:normalViewPr>
  <p:slideViewPr>
    <p:cSldViewPr>
      <p:cViewPr varScale="1">
        <p:scale>
          <a:sx n="50" d="100"/>
          <a:sy n="50" d="100"/>
        </p:scale>
        <p:origin x="-84" y="-47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275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60800" y="0"/>
            <a:ext cx="295275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8800"/>
            <a:ext cx="295275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60800" y="9448800"/>
            <a:ext cx="295275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F806D370-A954-401C-9D72-6443F78B9244}" type="slidenum">
              <a:rPr lang="en-AU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275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9213" y="0"/>
            <a:ext cx="295275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32772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920750" y="746125"/>
            <a:ext cx="4972050" cy="372903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27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8" y="4724400"/>
            <a:ext cx="5451475" cy="4475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327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7213"/>
            <a:ext cx="295275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9213" y="9447213"/>
            <a:ext cx="295275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2E6279B-B219-4915-9EB6-0D19CBC3DC9E}" type="slidenum">
              <a:rPr lang="en-AU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098EB14-192E-4FAC-8A50-1F09D228FD25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4144873-E274-4898-883B-59964CFD7860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756F49-25F7-4861-BDC0-9FA167A56FB3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0836E0-B570-45ED-8DFC-19E462329E3B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4FCB58-4ADD-42B5-9224-F7EDDF535F61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19B7A8-DEF8-433B-9A17-98522F40675B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81192D9-6C32-466C-A4D1-BAFA8FB2D47F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0FD35AD-DF3F-414C-978C-73A71018A64F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A7F1D9-8947-43B4-91E5-6E915A084B35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5C3437-3489-4E4F-ACC3-121AC72CB3A8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85B9135-E22D-41F8-957B-ED3D2EBDE92E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A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r>
              <a:rPr lang="en-AU"/>
              <a:t>problemsolving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0D74D76-8823-4583-AA28-36916BAF205B}" type="slidenum">
              <a:rPr lang="en-AU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0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0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0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0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0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0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6" grpId="0" autoUpdateAnimBg="0"/>
      <p:bldP spid="1027" grpId="0" build="p" autoUpdateAnimBg="0">
        <p:tmplLst>
          <p:tmpl lvl="1">
            <p:tnLst>
              <p:par>
                <p:cTn presetID="2" presetClass="entr" presetSubtype="8" fill="hold" nodeType="click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1027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0-#ppt_w/2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1027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#ppt_y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  <p:tmpl lvl="2">
            <p:tnLst>
              <p:par>
                <p:cTn presetID="2" presetClass="entr" presetSubtype="8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1027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0-#ppt_w/2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1027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#ppt_y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  <p:tmpl lvl="3">
            <p:tnLst>
              <p:par>
                <p:cTn presetID="2" presetClass="entr" presetSubtype="8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1027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0-#ppt_w/2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1027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#ppt_y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  <p:tmpl lvl="4">
            <p:tnLst>
              <p:par>
                <p:cTn presetID="2" presetClass="entr" presetSubtype="8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1027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0-#ppt_w/2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1027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#ppt_y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  <p:tmpl lvl="5">
            <p:tnLst>
              <p:par>
                <p:cTn presetID="2" presetClass="entr" presetSubtype="8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1027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0-#ppt_w/2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1027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#ppt_y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</p:bldLst>
  </p:timing>
  <p:hf sldNum="0" hdr="0" dt="0"/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404813"/>
            <a:ext cx="7772400" cy="1143000"/>
          </a:xfrm>
        </p:spPr>
        <p:txBody>
          <a:bodyPr/>
          <a:lstStyle/>
          <a:p>
            <a:r>
              <a:rPr lang="en-US" dirty="0"/>
              <a:t>Problem Solving – </a:t>
            </a:r>
            <a:r>
              <a:rPr lang="en-US" dirty="0" smtClean="0"/>
              <a:t>4 </a:t>
            </a:r>
            <a:r>
              <a:rPr lang="en-US" dirty="0"/>
              <a:t>Stages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4213" y="1700213"/>
            <a:ext cx="7848600" cy="4681537"/>
          </a:xfrm>
        </p:spPr>
        <p:txBody>
          <a:bodyPr/>
          <a:lstStyle/>
          <a:p>
            <a:r>
              <a:rPr lang="en-US" sz="2800" dirty="0"/>
              <a:t>Analysis</a:t>
            </a:r>
          </a:p>
          <a:p>
            <a:r>
              <a:rPr lang="en-US" sz="2800" dirty="0"/>
              <a:t>Design</a:t>
            </a:r>
          </a:p>
          <a:p>
            <a:r>
              <a:rPr lang="en-US" sz="2800" dirty="0" smtClean="0"/>
              <a:t>Development</a:t>
            </a:r>
            <a:endParaRPr lang="en-US" sz="2800" dirty="0"/>
          </a:p>
          <a:p>
            <a:r>
              <a:rPr lang="en-US" sz="2800" dirty="0" smtClean="0"/>
              <a:t>Evaluate</a:t>
            </a:r>
            <a:endParaRPr lang="en-US" sz="2800" dirty="0"/>
          </a:p>
          <a:p>
            <a:r>
              <a:rPr lang="en-US" sz="2800" dirty="0"/>
              <a:t>(</a:t>
            </a:r>
            <a:r>
              <a:rPr lang="en-US" sz="2800" dirty="0" smtClean="0"/>
              <a:t>ADDE</a:t>
            </a:r>
            <a:r>
              <a:rPr lang="en-US" sz="2800" dirty="0"/>
              <a:t>)</a:t>
            </a:r>
          </a:p>
          <a:p>
            <a:r>
              <a:rPr lang="en-US" sz="2800" dirty="0"/>
              <a:t>Note: In this unit </a:t>
            </a:r>
            <a:r>
              <a:rPr lang="en-US" sz="2800" dirty="0" smtClean="0"/>
              <a:t>Evaluate is </a:t>
            </a:r>
            <a:r>
              <a:rPr lang="en-US" sz="2800" dirty="0"/>
              <a:t>not </a:t>
            </a:r>
            <a:r>
              <a:rPr lang="en-US" sz="2800" dirty="0" smtClean="0"/>
              <a:t>covered in depth.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642910" y="285728"/>
            <a:ext cx="7772400" cy="1143000"/>
          </a:xfrm>
        </p:spPr>
        <p:txBody>
          <a:bodyPr/>
          <a:lstStyle/>
          <a:p>
            <a:r>
              <a:rPr lang="en-US" sz="4000" dirty="0"/>
              <a:t>2   Design -  </a:t>
            </a:r>
            <a:r>
              <a:rPr lang="en-US" sz="4000" dirty="0" smtClean="0"/>
              <a:t>Evaluation Criteria</a:t>
            </a:r>
            <a:endParaRPr lang="en-US" sz="4000" dirty="0"/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28596" y="1571612"/>
            <a:ext cx="8429684" cy="5286388"/>
          </a:xfrm>
        </p:spPr>
        <p:txBody>
          <a:bodyPr/>
          <a:lstStyle/>
          <a:p>
            <a:pPr marL="609600" indent="-609600"/>
            <a:r>
              <a:rPr lang="en-US" dirty="0" smtClean="0"/>
              <a:t>Does the solution meet the needs of the </a:t>
            </a:r>
            <a:r>
              <a:rPr lang="en-US" dirty="0" err="1" smtClean="0"/>
              <a:t>organisation</a:t>
            </a:r>
            <a:endParaRPr lang="en-US" dirty="0" smtClean="0"/>
          </a:p>
          <a:p>
            <a:pPr marL="609600" indent="-609600"/>
            <a:r>
              <a:rPr lang="en-US" dirty="0" smtClean="0"/>
              <a:t>Completed often </a:t>
            </a:r>
            <a:r>
              <a:rPr lang="en-US" dirty="0"/>
              <a:t>a</a:t>
            </a:r>
            <a:r>
              <a:rPr lang="en-US" dirty="0" smtClean="0"/>
              <a:t>fter website been accessed and used</a:t>
            </a:r>
          </a:p>
          <a:p>
            <a:pPr marL="609600" indent="-609600"/>
            <a:r>
              <a:rPr lang="en-US" dirty="0" smtClean="0"/>
              <a:t>Use efficiency and effectiveness as a scaffold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642910" y="285728"/>
            <a:ext cx="7772400" cy="1143000"/>
          </a:xfrm>
        </p:spPr>
        <p:txBody>
          <a:bodyPr/>
          <a:lstStyle/>
          <a:p>
            <a:r>
              <a:rPr lang="en-US" sz="4000" dirty="0" smtClean="0"/>
              <a:t>3   Developing a prototype website</a:t>
            </a:r>
            <a:endParaRPr lang="en-US" sz="4000" dirty="0"/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28596" y="1571612"/>
            <a:ext cx="8429684" cy="5286388"/>
          </a:xfrm>
        </p:spPr>
        <p:txBody>
          <a:bodyPr/>
          <a:lstStyle/>
          <a:p>
            <a:r>
              <a:rPr lang="en-AU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 </a:t>
            </a:r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prototype website demonstrates navigation options, a user interface and the overall functionality of a website</a:t>
            </a:r>
            <a:endParaRPr lang="en-AU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>
              <a:buNone/>
            </a:pPr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Development stage of PSM involve:</a:t>
            </a:r>
          </a:p>
          <a:p>
            <a:pPr>
              <a:buNone/>
            </a:pPr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1	Using </a:t>
            </a:r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validation: Manual &amp; electronic</a:t>
            </a:r>
            <a:endParaRPr lang="en-AU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>
              <a:buNone/>
            </a:pPr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2</a:t>
            </a:r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	Manipulation to build a </a:t>
            </a:r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solution</a:t>
            </a:r>
          </a:p>
          <a:p>
            <a:pPr lvl="1"/>
            <a:r>
              <a:rPr lang="en-AU" dirty="0" smtClean="0">
                <a:ea typeface="+mn-ea"/>
                <a:cs typeface="+mn-cs"/>
              </a:rPr>
              <a:t>Image compression</a:t>
            </a:r>
          </a:p>
          <a:p>
            <a:pPr lvl="1"/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Cascading style sheets</a:t>
            </a:r>
          </a:p>
          <a:p>
            <a:pPr lvl="1"/>
            <a:r>
              <a:rPr lang="en-AU" dirty="0" smtClean="0">
                <a:ea typeface="+mn-ea"/>
                <a:cs typeface="+mn-cs"/>
              </a:rPr>
              <a:t>Meta tags</a:t>
            </a:r>
            <a:endParaRPr lang="en-AU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642910" y="285728"/>
            <a:ext cx="7772400" cy="1143000"/>
          </a:xfrm>
        </p:spPr>
        <p:txBody>
          <a:bodyPr/>
          <a:lstStyle/>
          <a:p>
            <a:r>
              <a:rPr lang="en-US" sz="4000" dirty="0" smtClean="0"/>
              <a:t>3   Developing a prototype website</a:t>
            </a:r>
            <a:endParaRPr lang="en-US" sz="4000" dirty="0"/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28596" y="1571612"/>
            <a:ext cx="8429684" cy="5286388"/>
          </a:xfrm>
        </p:spPr>
        <p:txBody>
          <a:bodyPr/>
          <a:lstStyle/>
          <a:p>
            <a:pPr lvl="0"/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Testing </a:t>
            </a:r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the prototype </a:t>
            </a:r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solution:</a:t>
            </a:r>
          </a:p>
          <a:p>
            <a:pPr lvl="1"/>
            <a:r>
              <a:rPr lang="en-AU" dirty="0" smtClean="0">
                <a:ea typeface="+mn-ea"/>
                <a:cs typeface="+mn-cs"/>
              </a:rPr>
              <a:t>Function</a:t>
            </a:r>
          </a:p>
          <a:p>
            <a:pPr lvl="2"/>
            <a:r>
              <a:rPr lang="en-AU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Webpages</a:t>
            </a:r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load up</a:t>
            </a:r>
          </a:p>
          <a:p>
            <a:pPr lvl="2"/>
            <a:r>
              <a:rPr lang="en-AU" dirty="0" smtClean="0">
                <a:ea typeface="+mn-ea"/>
                <a:cs typeface="+mn-cs"/>
              </a:rPr>
              <a:t>Navigation design works</a:t>
            </a:r>
          </a:p>
          <a:p>
            <a:pPr lvl="2"/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Relative &amp; absolute links work</a:t>
            </a:r>
          </a:p>
          <a:p>
            <a:pPr lvl="2"/>
            <a:r>
              <a:rPr lang="en-AU" dirty="0" smtClean="0">
                <a:ea typeface="+mn-ea"/>
                <a:cs typeface="+mn-cs"/>
              </a:rPr>
              <a:t>Images load</a:t>
            </a:r>
            <a:endParaRPr lang="en-AU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/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Appearance</a:t>
            </a:r>
          </a:p>
          <a:p>
            <a:pPr lvl="2"/>
            <a:r>
              <a:rPr lang="en-AU" dirty="0" smtClean="0">
                <a:ea typeface="+mn-ea"/>
                <a:cs typeface="+mn-cs"/>
              </a:rPr>
              <a:t>Acceptable formats &amp; conventions applied</a:t>
            </a:r>
          </a:p>
          <a:p>
            <a:pPr lvl="2"/>
            <a:r>
              <a:rPr lang="en-AU" dirty="0" smtClean="0">
                <a:ea typeface="+mn-ea"/>
                <a:cs typeface="+mn-cs"/>
              </a:rPr>
              <a:t>Meets gender, special &amp; cultural needs of users</a:t>
            </a:r>
          </a:p>
          <a:p>
            <a:pPr lvl="2"/>
            <a:r>
              <a:rPr lang="en-AU" dirty="0" smtClean="0">
                <a:ea typeface="+mn-ea"/>
                <a:cs typeface="+mn-cs"/>
              </a:rPr>
              <a:t>Navigation bar easily identified on every page</a:t>
            </a:r>
          </a:p>
          <a:p>
            <a:pPr lvl="2"/>
            <a:r>
              <a:rPr lang="en-AU" dirty="0" smtClean="0">
                <a:ea typeface="+mn-ea"/>
                <a:cs typeface="+mn-cs"/>
              </a:rPr>
              <a:t>Bottom of each page clear indication of who created it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714348" y="214290"/>
            <a:ext cx="7772400" cy="1143000"/>
          </a:xfrm>
        </p:spPr>
        <p:txBody>
          <a:bodyPr/>
          <a:lstStyle/>
          <a:p>
            <a:r>
              <a:rPr lang="en-US" dirty="0"/>
              <a:t>Problem Solving: 1  Analysis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142984"/>
            <a:ext cx="7743852" cy="5715016"/>
          </a:xfrm>
        </p:spPr>
        <p:txBody>
          <a:bodyPr/>
          <a:lstStyle/>
          <a:p>
            <a:pPr marL="514350" lvl="0" indent="-514350">
              <a:buFont typeface="+mj-lt"/>
              <a:buAutoNum type="arabicPeriod"/>
            </a:pPr>
            <a:r>
              <a:rPr lang="en-AU" sz="28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Determining the solution requirements</a:t>
            </a:r>
          </a:p>
          <a:p>
            <a:pPr lvl="1"/>
            <a:r>
              <a:rPr lang="en-AU" sz="24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Define the problem in a simple problem statement</a:t>
            </a:r>
          </a:p>
          <a:p>
            <a:pPr lvl="0"/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The </a:t>
            </a:r>
            <a:r>
              <a:rPr lang="en-AU" sz="28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aim of problem analysis is to ensure that the problem is clear enough to effectively analyse it and efficiently solve it. </a:t>
            </a:r>
            <a:endParaRPr lang="en-AU" sz="28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/>
            <a:r>
              <a:rPr lang="en-AU" sz="2400" dirty="0" smtClean="0">
                <a:ea typeface="+mn-ea"/>
                <a:cs typeface="+mn-cs"/>
              </a:rPr>
              <a:t>Efficiency, refers to time, cost &amp; effort put into producing an information solution</a:t>
            </a:r>
          </a:p>
          <a:p>
            <a:pPr lvl="1"/>
            <a:r>
              <a:rPr lang="en-AU" sz="24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Effectiveness, quality, relevancy, timeliness and clarity of information product</a:t>
            </a:r>
          </a:p>
          <a:p>
            <a:pPr marL="342900" lvl="1" indent="-342900">
              <a:buFontTx/>
              <a:buChar char="•"/>
            </a:pPr>
            <a:r>
              <a:rPr lang="en-AU" dirty="0">
                <a:solidFill>
                  <a:schemeClr val="tx1"/>
                </a:solidFill>
                <a:latin typeface="+mn-lt"/>
              </a:rPr>
              <a:t>Need to identify where data is coming from for online community – inside or outside</a:t>
            </a:r>
          </a:p>
          <a:p>
            <a:endParaRPr lang="en-AU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marL="609600" indent="-609600">
              <a:lnSpc>
                <a:spcPct val="90000"/>
              </a:lnSpc>
              <a:buNone/>
            </a:pP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714348" y="214290"/>
            <a:ext cx="7772400" cy="1143000"/>
          </a:xfrm>
        </p:spPr>
        <p:txBody>
          <a:bodyPr/>
          <a:lstStyle/>
          <a:p>
            <a:r>
              <a:rPr lang="en-US" dirty="0"/>
              <a:t>Problem Solving: 1  Analysis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142984"/>
            <a:ext cx="8101042" cy="5286412"/>
          </a:xfrm>
        </p:spPr>
        <p:txBody>
          <a:bodyPr/>
          <a:lstStyle/>
          <a:p>
            <a:pPr lvl="0"/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Identifying the functions needed for the online community </a:t>
            </a:r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solution, 2 categories</a:t>
            </a:r>
          </a:p>
          <a:p>
            <a:pPr lvl="1"/>
            <a:r>
              <a:rPr lang="en-AU" b="1" dirty="0" smtClean="0">
                <a:ea typeface="+mn-ea"/>
                <a:cs typeface="+mn-cs"/>
              </a:rPr>
              <a:t>Function</a:t>
            </a:r>
            <a:r>
              <a:rPr lang="en-AU" dirty="0" smtClean="0">
                <a:ea typeface="+mn-ea"/>
                <a:cs typeface="+mn-cs"/>
              </a:rPr>
              <a:t> of a website determined by its ability to broadcast information, exchange information and store knowledge.</a:t>
            </a:r>
          </a:p>
          <a:p>
            <a:pPr lvl="1"/>
            <a:r>
              <a:rPr lang="en-AU" b="1" dirty="0" smtClean="0">
                <a:ea typeface="+mn-ea"/>
                <a:cs typeface="+mn-cs"/>
              </a:rPr>
              <a:t>Attributes</a:t>
            </a:r>
            <a:r>
              <a:rPr lang="en-AU" dirty="0" smtClean="0">
                <a:ea typeface="+mn-ea"/>
                <a:cs typeface="+mn-cs"/>
              </a:rPr>
              <a:t> of a website involve, ease of use, user friendliness, reliability, portability, robustness, ability to be maintained</a:t>
            </a:r>
            <a:endParaRPr lang="en-AU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marL="609600" indent="-609600">
              <a:lnSpc>
                <a:spcPct val="90000"/>
              </a:lnSpc>
            </a:pP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714348" y="0"/>
            <a:ext cx="7772400" cy="1142984"/>
          </a:xfrm>
        </p:spPr>
        <p:txBody>
          <a:bodyPr/>
          <a:lstStyle/>
          <a:p>
            <a:r>
              <a:rPr lang="en-US" dirty="0"/>
              <a:t>Problem Solving: 1  Analysis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7158" y="857232"/>
            <a:ext cx="8572560" cy="5786478"/>
          </a:xfrm>
        </p:spPr>
        <p:txBody>
          <a:bodyPr/>
          <a:lstStyle/>
          <a:p>
            <a:pPr marL="514350" lvl="0" indent="-514350">
              <a:buAutoNum type="arabicPlain" startAt="2"/>
            </a:pPr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Identify </a:t>
            </a:r>
            <a:r>
              <a:rPr lang="en-AU" sz="28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the constraints on the </a:t>
            </a:r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solution</a:t>
            </a:r>
            <a:endParaRPr lang="en-AU" sz="24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en-AU" sz="2800" dirty="0" smtClean="0"/>
              <a:t>Technical</a:t>
            </a:r>
          </a:p>
          <a:p>
            <a:pPr lvl="1"/>
            <a:r>
              <a:rPr lang="en-AU" sz="24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Cost of the solution</a:t>
            </a:r>
          </a:p>
          <a:p>
            <a:pPr lvl="1"/>
            <a:r>
              <a:rPr lang="en-AU" sz="2400" dirty="0" smtClean="0">
                <a:ea typeface="+mn-ea"/>
                <a:cs typeface="+mn-cs"/>
              </a:rPr>
              <a:t>Speed or time taken to access or exchange information</a:t>
            </a:r>
          </a:p>
          <a:p>
            <a:pPr lvl="1"/>
            <a:r>
              <a:rPr lang="en-AU" sz="24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How secure the solution needs to be, closed or open</a:t>
            </a:r>
          </a:p>
          <a:p>
            <a:pPr lvl="1"/>
            <a:r>
              <a:rPr lang="en-AU" sz="2400" dirty="0" smtClean="0">
                <a:ea typeface="+mn-ea"/>
                <a:cs typeface="+mn-cs"/>
              </a:rPr>
              <a:t>Number of people accessing online community at same time</a:t>
            </a:r>
          </a:p>
          <a:p>
            <a:r>
              <a:rPr lang="en-AU" dirty="0" smtClean="0">
                <a:solidFill>
                  <a:schemeClr val="tx1"/>
                </a:solidFill>
                <a:latin typeface="+mn-lt"/>
              </a:rPr>
              <a:t>Non-technical</a:t>
            </a:r>
          </a:p>
          <a:p>
            <a:pPr lvl="1"/>
            <a:r>
              <a:rPr lang="en-AU" sz="2400" dirty="0">
                <a:ea typeface="+mn-ea"/>
                <a:cs typeface="+mn-cs"/>
              </a:rPr>
              <a:t>Are there issues of privacy when exchanging information</a:t>
            </a:r>
          </a:p>
          <a:p>
            <a:pPr lvl="1"/>
            <a:r>
              <a:rPr lang="en-AU" sz="2400" dirty="0">
                <a:ea typeface="+mn-ea"/>
                <a:cs typeface="+mn-cs"/>
              </a:rPr>
              <a:t>Are there copyright issues to be considered</a:t>
            </a:r>
          </a:p>
          <a:p>
            <a:pPr lvl="1"/>
            <a:r>
              <a:rPr lang="en-AU" sz="2400" dirty="0">
                <a:ea typeface="+mn-ea"/>
                <a:cs typeface="+mn-cs"/>
              </a:rPr>
              <a:t>Are there cultural constraints</a:t>
            </a:r>
          </a:p>
          <a:p>
            <a:pPr marL="609600" indent="-609600">
              <a:lnSpc>
                <a:spcPct val="90000"/>
              </a:lnSpc>
            </a:pP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714348" y="0"/>
            <a:ext cx="7772400" cy="1142984"/>
          </a:xfrm>
        </p:spPr>
        <p:txBody>
          <a:bodyPr/>
          <a:lstStyle/>
          <a:p>
            <a:r>
              <a:rPr lang="en-US" dirty="0"/>
              <a:t>Problem Solving: 1  Analysis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7158" y="857232"/>
            <a:ext cx="8572560" cy="5786478"/>
          </a:xfrm>
        </p:spPr>
        <p:txBody>
          <a:bodyPr/>
          <a:lstStyle/>
          <a:p>
            <a:pPr marL="514350" indent="-514350">
              <a:buNone/>
            </a:pPr>
            <a:r>
              <a:rPr lang="en-AU" sz="2800" dirty="0"/>
              <a:t>3</a:t>
            </a:r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	Determine </a:t>
            </a:r>
            <a:r>
              <a:rPr lang="en-AU" sz="28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the scope of the </a:t>
            </a:r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solution</a:t>
            </a:r>
          </a:p>
          <a:p>
            <a:pPr marL="609600" indent="-609600">
              <a:lnSpc>
                <a:spcPct val="90000"/>
              </a:lnSpc>
            </a:pPr>
            <a:r>
              <a:rPr lang="en-US" sz="2800" dirty="0" smtClean="0"/>
              <a:t>Consider benefits of the solution on efficiency and effectiveness within </a:t>
            </a:r>
            <a:r>
              <a:rPr lang="en-US" sz="2800" dirty="0" err="1" smtClean="0"/>
              <a:t>organisation</a:t>
            </a:r>
            <a:r>
              <a:rPr lang="en-US" sz="2800" dirty="0" smtClean="0"/>
              <a:t>.</a:t>
            </a:r>
          </a:p>
          <a:p>
            <a:pPr marL="609600" indent="-609600">
              <a:lnSpc>
                <a:spcPct val="90000"/>
              </a:lnSpc>
            </a:pPr>
            <a:r>
              <a:rPr lang="en-US" sz="2800" dirty="0" smtClean="0"/>
              <a:t>Scope clearly outlines what solution can and can’t do</a:t>
            </a:r>
          </a:p>
          <a:p>
            <a:pPr marL="609600" indent="-609600">
              <a:lnSpc>
                <a:spcPct val="90000"/>
              </a:lnSpc>
            </a:pPr>
            <a:r>
              <a:rPr lang="en-US" sz="2800" dirty="0" smtClean="0"/>
              <a:t>Provides design stage with guidelines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714348" y="214290"/>
            <a:ext cx="7772400" cy="1143000"/>
          </a:xfrm>
        </p:spPr>
        <p:txBody>
          <a:bodyPr/>
          <a:lstStyle/>
          <a:p>
            <a:r>
              <a:rPr lang="en-US" dirty="0"/>
              <a:t>2   </a:t>
            </a:r>
            <a:r>
              <a:rPr lang="en-US" dirty="0" smtClean="0"/>
              <a:t>Designing a website solution</a:t>
            </a:r>
            <a:endParaRPr lang="en-US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5720" y="1071546"/>
            <a:ext cx="8572560" cy="5786454"/>
          </a:xfrm>
        </p:spPr>
        <p:txBody>
          <a:bodyPr/>
          <a:lstStyle/>
          <a:p>
            <a:r>
              <a:rPr lang="en-AU" b="1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Identifying how a solution will function</a:t>
            </a:r>
            <a:endParaRPr lang="en-AU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Taking into account the technical constraints a range of </a:t>
            </a:r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functional </a:t>
            </a:r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design </a:t>
            </a:r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tools can be used to show the functionality of the website. </a:t>
            </a:r>
          </a:p>
          <a:p>
            <a:pPr lvl="0"/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IPO Charts</a:t>
            </a:r>
          </a:p>
          <a:p>
            <a:pPr lvl="0"/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Flowcharts; 4 symbols</a:t>
            </a:r>
            <a:endParaRPr lang="en-AU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Layout diagrams</a:t>
            </a:r>
          </a:p>
          <a:p>
            <a:pPr lvl="0"/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Website map</a:t>
            </a:r>
          </a:p>
          <a:p>
            <a:pPr lvl="1"/>
            <a:r>
              <a:rPr lang="en-AU" dirty="0" smtClean="0">
                <a:solidFill>
                  <a:schemeClr val="tx1"/>
                </a:solidFill>
                <a:latin typeface="+mn-lt"/>
              </a:rPr>
              <a:t>information architecture, structure of website and its navigation pathways and a website map represents this.</a:t>
            </a:r>
            <a:endParaRPr lang="en-AU" dirty="0">
              <a:solidFill>
                <a:schemeClr val="tx1"/>
              </a:solidFill>
              <a:latin typeface="+mn-lt"/>
            </a:endParaRPr>
          </a:p>
          <a:p>
            <a:pPr marL="609600" indent="-609600"/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714348" y="214290"/>
            <a:ext cx="7772400" cy="1143000"/>
          </a:xfrm>
        </p:spPr>
        <p:txBody>
          <a:bodyPr/>
          <a:lstStyle/>
          <a:p>
            <a:r>
              <a:rPr lang="en-US" dirty="0"/>
              <a:t>2   </a:t>
            </a:r>
            <a:r>
              <a:rPr lang="en-US" dirty="0" smtClean="0"/>
              <a:t>Designing a website solution</a:t>
            </a:r>
            <a:endParaRPr lang="en-US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5720" y="1071546"/>
            <a:ext cx="8572560" cy="5786454"/>
          </a:xfrm>
        </p:spPr>
        <p:txBody>
          <a:bodyPr/>
          <a:lstStyle/>
          <a:p>
            <a:r>
              <a:rPr lang="en-AU" sz="2800" b="1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Navigation Design</a:t>
            </a:r>
            <a:endParaRPr lang="en-AU" sz="28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Placement of navigation bars</a:t>
            </a:r>
          </a:p>
          <a:p>
            <a:pPr lvl="0"/>
            <a:r>
              <a:rPr lang="en-AU" sz="2800" dirty="0" smtClean="0"/>
              <a:t>Accessibility of  website; labels of icons meaningful, use of common icons; navigation appear on every page</a:t>
            </a:r>
          </a:p>
          <a:p>
            <a:pPr lvl="0"/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Use of a </a:t>
            </a:r>
            <a:r>
              <a:rPr lang="en-AU" sz="28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style </a:t>
            </a:r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guide</a:t>
            </a:r>
            <a:endParaRPr lang="en-AU" sz="28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AU" sz="2800" dirty="0"/>
              <a:t>F</a:t>
            </a:r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ile naming conventions</a:t>
            </a:r>
          </a:p>
          <a:p>
            <a:pPr lvl="1"/>
            <a:r>
              <a:rPr lang="en-AU" sz="24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Index page is first page, </a:t>
            </a:r>
            <a:r>
              <a:rPr lang="en-AU" sz="24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eg</a:t>
            </a:r>
            <a:r>
              <a:rPr lang="en-AU" sz="24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index.htm</a:t>
            </a:r>
          </a:p>
          <a:p>
            <a:pPr lvl="1"/>
            <a:r>
              <a:rPr lang="en-AU" sz="24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Filenames short and meaningful</a:t>
            </a:r>
          </a:p>
          <a:p>
            <a:pPr lvl="1"/>
            <a:r>
              <a:rPr lang="en-AU" sz="2400" dirty="0" smtClean="0">
                <a:ea typeface="+mn-ea"/>
                <a:cs typeface="+mn-cs"/>
              </a:rPr>
              <a:t>Limited to 16 characters</a:t>
            </a:r>
            <a:endParaRPr lang="en-AU" sz="24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marL="609600" indent="-609600"/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714348" y="214290"/>
            <a:ext cx="7772400" cy="1143000"/>
          </a:xfrm>
        </p:spPr>
        <p:txBody>
          <a:bodyPr/>
          <a:lstStyle/>
          <a:p>
            <a:r>
              <a:rPr lang="en-US" dirty="0"/>
              <a:t>2   </a:t>
            </a:r>
            <a:r>
              <a:rPr lang="en-US" dirty="0" smtClean="0"/>
              <a:t>Designing a website solution</a:t>
            </a:r>
            <a:endParaRPr lang="en-US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5720" y="1071546"/>
            <a:ext cx="8858280" cy="5786454"/>
          </a:xfrm>
        </p:spPr>
        <p:txBody>
          <a:bodyPr/>
          <a:lstStyle/>
          <a:p>
            <a:r>
              <a:rPr lang="en-AU" sz="2800" b="1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Identifying how a solution will appear using design tools</a:t>
            </a:r>
            <a:endParaRPr lang="en-AU" sz="28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Mock-up diagram</a:t>
            </a:r>
          </a:p>
          <a:p>
            <a:pPr lvl="1"/>
            <a:r>
              <a:rPr lang="en-AU" sz="2400" dirty="0" smtClean="0"/>
              <a:t>sketch of  actual website</a:t>
            </a:r>
          </a:p>
          <a:p>
            <a:pPr lvl="1"/>
            <a:r>
              <a:rPr lang="en-AU" sz="24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Picture or webpage will look like, </a:t>
            </a:r>
            <a:r>
              <a:rPr lang="en-AU" sz="24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eg</a:t>
            </a:r>
            <a:r>
              <a:rPr lang="en-AU" sz="24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layout, </a:t>
            </a:r>
            <a:r>
              <a:rPr lang="en-AU" sz="24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colors</a:t>
            </a:r>
            <a:r>
              <a:rPr lang="en-AU" sz="24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fonts, general graphics</a:t>
            </a:r>
            <a:endParaRPr lang="en-AU" sz="24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AU" sz="28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Layout </a:t>
            </a:r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diagrams</a:t>
            </a:r>
          </a:p>
          <a:p>
            <a:pPr lvl="1"/>
            <a:r>
              <a:rPr lang="en-AU" sz="2400" dirty="0" smtClean="0">
                <a:ea typeface="+mn-ea"/>
                <a:cs typeface="+mn-cs"/>
              </a:rPr>
              <a:t>Visual representation of how final product should look</a:t>
            </a:r>
          </a:p>
          <a:p>
            <a:pPr lvl="1"/>
            <a:r>
              <a:rPr lang="en-AU" sz="24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Drawn by hand and contain information where text and graphics located</a:t>
            </a:r>
            <a:endParaRPr lang="en-AU" sz="24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AU" sz="28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Storyboard </a:t>
            </a:r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designs</a:t>
            </a:r>
          </a:p>
          <a:p>
            <a:pPr lvl="1"/>
            <a:r>
              <a:rPr lang="en-AU" sz="2400" dirty="0" smtClean="0">
                <a:ea typeface="+mn-ea"/>
                <a:cs typeface="+mn-cs"/>
              </a:rPr>
              <a:t>Design features of each individual page</a:t>
            </a:r>
            <a:endParaRPr lang="en-AU" sz="24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marL="609600" indent="-609600"/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problemsolving</a:t>
            </a:r>
          </a:p>
        </p:txBody>
      </p:sp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642910" y="285728"/>
            <a:ext cx="7772400" cy="1143000"/>
          </a:xfrm>
        </p:spPr>
        <p:txBody>
          <a:bodyPr/>
          <a:lstStyle/>
          <a:p>
            <a:r>
              <a:rPr lang="en-US" sz="4000" dirty="0"/>
              <a:t>2   Design -  Format &amp; Conventions</a:t>
            </a: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28596" y="1571612"/>
            <a:ext cx="8429684" cy="5286388"/>
          </a:xfrm>
        </p:spPr>
        <p:txBody>
          <a:bodyPr/>
          <a:lstStyle/>
          <a:p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Screen </a:t>
            </a:r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size</a:t>
            </a:r>
          </a:p>
          <a:p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Index or home </a:t>
            </a:r>
            <a:r>
              <a:rPr lang="en-AU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page; </a:t>
            </a:r>
            <a:r>
              <a:rPr lang="en-AU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contact email, date last modified, author or company’s name &amp; contact</a:t>
            </a:r>
            <a:endParaRPr lang="en-AU" sz="28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Scrolling</a:t>
            </a:r>
          </a:p>
          <a:p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Text</a:t>
            </a:r>
          </a:p>
          <a:p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Navigation</a:t>
            </a:r>
          </a:p>
          <a:p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Font selection</a:t>
            </a:r>
          </a:p>
          <a:p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Images and file size</a:t>
            </a:r>
          </a:p>
          <a:p>
            <a:r>
              <a:rPr lang="en-AU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Style guides</a:t>
            </a:r>
          </a:p>
          <a:p>
            <a:pPr marL="609600" indent="-609600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1707</TotalTime>
  <Words>580</Words>
  <Application>Microsoft PowerPoint</Application>
  <PresentationFormat>On-screen Show (4:3)</PresentationFormat>
  <Paragraphs>106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5" baseType="lpstr">
      <vt:lpstr>Times New Roman</vt:lpstr>
      <vt:lpstr>Arial</vt:lpstr>
      <vt:lpstr>Default Design</vt:lpstr>
      <vt:lpstr>Problem Solving – 4 Stages</vt:lpstr>
      <vt:lpstr>Problem Solving: 1  Analysis</vt:lpstr>
      <vt:lpstr>Problem Solving: 1  Analysis</vt:lpstr>
      <vt:lpstr>Problem Solving: 1  Analysis</vt:lpstr>
      <vt:lpstr>Problem Solving: 1  Analysis</vt:lpstr>
      <vt:lpstr>2   Designing a website solution</vt:lpstr>
      <vt:lpstr>2   Designing a website solution</vt:lpstr>
      <vt:lpstr>2   Designing a website solution</vt:lpstr>
      <vt:lpstr>2   Design -  Format &amp; Conventions</vt:lpstr>
      <vt:lpstr>2   Design -  Evaluation Criteria</vt:lpstr>
      <vt:lpstr>3   Developing a prototype website</vt:lpstr>
      <vt:lpstr>3   Developing a prototype website</vt:lpstr>
    </vt:vector>
  </TitlesOfParts>
  <Company>Department of Education Employment and Training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System Development Life Cycle</dc:title>
  <dc:creator>KB</dc:creator>
  <cp:lastModifiedBy>01421606</cp:lastModifiedBy>
  <cp:revision>144</cp:revision>
  <dcterms:created xsi:type="dcterms:W3CDTF">2003-10-07T23:42:24Z</dcterms:created>
  <dcterms:modified xsi:type="dcterms:W3CDTF">2011-01-12T01:15:54Z</dcterms:modified>
</cp:coreProperties>
</file>

<file path=docProps/thumbnail.jpeg>
</file>